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327" r:id="rId4"/>
    <p:sldId id="283" r:id="rId5"/>
    <p:sldId id="258" r:id="rId6"/>
    <p:sldId id="285" r:id="rId7"/>
    <p:sldId id="317" r:id="rId8"/>
    <p:sldId id="318" r:id="rId9"/>
    <p:sldId id="315" r:id="rId10"/>
    <p:sldId id="316" r:id="rId11"/>
    <p:sldId id="314" r:id="rId12"/>
    <p:sldId id="321" r:id="rId13"/>
    <p:sldId id="319" r:id="rId14"/>
    <p:sldId id="320" r:id="rId15"/>
    <p:sldId id="325" r:id="rId16"/>
    <p:sldId id="260" r:id="rId17"/>
    <p:sldId id="261" r:id="rId18"/>
    <p:sldId id="322" r:id="rId19"/>
    <p:sldId id="309" r:id="rId20"/>
    <p:sldId id="323" r:id="rId21"/>
    <p:sldId id="324" r:id="rId22"/>
    <p:sldId id="266" r:id="rId23"/>
    <p:sldId id="32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82"/>
    <p:restoredTop sz="86371"/>
  </p:normalViewPr>
  <p:slideViewPr>
    <p:cSldViewPr snapToGrid="0" snapToObjects="1">
      <p:cViewPr varScale="1">
        <p:scale>
          <a:sx n="80" d="100"/>
          <a:sy n="80" d="100"/>
        </p:scale>
        <p:origin x="224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2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题目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en-US" altLang="zh-CN" dirty="0"/>
              <a:t>xx</a:t>
            </a:r>
            <a:r>
              <a:rPr lang="zh-CN" altLang="en-US" dirty="0"/>
              <a:t>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2019.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47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896385" y="-17027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065131" y="3439099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1.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What is the path from </a:t>
            </a:r>
            <a:r>
              <a:rPr lang="en-US" altLang="zh-CN" sz="2000" dirty="0"/>
              <a:t>S to G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using BFS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0565" y="4948495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/>
              <a:t>2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What is the path from S to G using DFS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56441" y="4024521"/>
            <a:ext cx="4215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 -&gt; D -&gt; E -&gt; F -&gt; G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251" name="Group 88"/>
          <p:cNvGrpSpPr/>
          <p:nvPr/>
        </p:nvGrpSpPr>
        <p:grpSpPr bwMode="auto">
          <a:xfrm>
            <a:off x="6080565" y="1226622"/>
            <a:ext cx="4741587" cy="1760011"/>
            <a:chOff x="662" y="715"/>
            <a:chExt cx="4320" cy="1784"/>
          </a:xfrm>
        </p:grpSpPr>
        <p:sp>
          <p:nvSpPr>
            <p:cNvPr id="252" name="Rectangle 4"/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53" name="Text Box 54"/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54" name="Group 58"/>
            <p:cNvGrpSpPr/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260" name="Oval 59"/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1" name="Oval 60"/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2" name="Oval 61"/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3" name="Oval 62"/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4" name="Oval 63"/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5" name="Oval 64"/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6" name="Oval 65"/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7" name="Oval 66"/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8" name="Text Box 67"/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69" name="Text Box 68"/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  <a:endParaRPr lang="en-US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cxnSp>
            <p:nvCxnSpPr>
              <p:cNvPr id="270" name="AutoShape 69"/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AutoShape 70"/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AutoShape 71"/>
              <p:cNvCxnSpPr>
                <a:cxnSpLocks noChangeShapeType="1"/>
                <a:stCxn id="260" idx="6"/>
                <a:endCxn id="262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3" name="AutoShape 72"/>
              <p:cNvCxnSpPr>
                <a:cxnSpLocks noChangeShapeType="1"/>
                <a:stCxn id="261" idx="6"/>
                <a:endCxn id="263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4" name="AutoShape 73"/>
              <p:cNvCxnSpPr>
                <a:cxnSpLocks noChangeShapeType="1"/>
                <a:stCxn id="262" idx="6"/>
                <a:endCxn id="264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5" name="AutoShape 74"/>
              <p:cNvCxnSpPr>
                <a:cxnSpLocks noChangeShapeType="1"/>
                <a:stCxn id="263" idx="6"/>
                <a:endCxn id="265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" name="AutoShape 75"/>
              <p:cNvCxnSpPr>
                <a:cxnSpLocks noChangeShapeType="1"/>
                <a:stCxn id="265" idx="6"/>
                <a:endCxn id="266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7" name="AutoShape 76"/>
              <p:cNvCxnSpPr>
                <a:cxnSpLocks noChangeShapeType="1"/>
                <a:stCxn id="260" idx="4"/>
                <a:endCxn id="261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8" name="AutoShape 77"/>
              <p:cNvCxnSpPr>
                <a:cxnSpLocks noChangeShapeType="1"/>
                <a:stCxn id="263" idx="0"/>
                <a:endCxn id="262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5" name="Text Box 78"/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6" name="Text Box 80"/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7" name="Text Box 83"/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8" name="Text Box 84"/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9" name="Text Box 87"/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6923514" y="5631378"/>
            <a:ext cx="29546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 -&gt; A -&gt; B -&gt; E -&gt;F -&gt; 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280" name="Group 1172"/>
          <p:cNvGrpSpPr/>
          <p:nvPr/>
        </p:nvGrpSpPr>
        <p:grpSpPr bwMode="auto">
          <a:xfrm>
            <a:off x="5851822" y="829427"/>
            <a:ext cx="5221024" cy="2651787"/>
            <a:chOff x="96" y="1824"/>
            <a:chExt cx="5616" cy="2496"/>
          </a:xfrm>
        </p:grpSpPr>
        <p:sp>
          <p:nvSpPr>
            <p:cNvPr id="281" name="Rectangle 1170"/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2" name="Group 1169"/>
            <p:cNvGrpSpPr/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283" name="Oval 1055"/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84" name="Oval 1056"/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5" name="Oval 1057"/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6" name="Oval 1058"/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7" name="Oval 1059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8" name="Oval 1060"/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9" name="Oval 1061"/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0" name="Oval 1062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1" name="Oval 1063"/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2" name="Oval 1064"/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3" name="Oval 1065"/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4" name="Oval 1066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5" name="Oval 1067"/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6" name="Oval 1068"/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7" name="Oval 1069"/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8" name="Oval 1070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99" name="Oval 1071"/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0" name="Oval 1072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1" name="Oval 1073"/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2" name="Oval 1074"/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3" name="Oval 1075"/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4" name="Oval 1076"/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305" name="Oval 1077"/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306" name="Oval 1078"/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7" name="Oval 1079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308" name="Oval 1081"/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309" name="Oval 1082"/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cxnSp>
            <p:nvCxnSpPr>
              <p:cNvPr id="310" name="AutoShape 1097"/>
              <p:cNvCxnSpPr>
                <a:cxnSpLocks noChangeShapeType="1"/>
                <a:stCxn id="283" idx="2"/>
                <a:endCxn id="2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AutoShape 1098"/>
              <p:cNvCxnSpPr>
                <a:cxnSpLocks noChangeShapeType="1"/>
                <a:stCxn id="283" idx="6"/>
                <a:endCxn id="2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AutoShape 1099"/>
              <p:cNvCxnSpPr>
                <a:cxnSpLocks noChangeShapeType="1"/>
                <a:stCxn id="284" idx="2"/>
                <a:endCxn id="2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AutoShape 1100"/>
              <p:cNvCxnSpPr>
                <a:cxnSpLocks noChangeShapeType="1"/>
                <a:stCxn id="284" idx="5"/>
                <a:endCxn id="2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4" name="AutoShape 1101"/>
              <p:cNvCxnSpPr>
                <a:cxnSpLocks noChangeShapeType="1"/>
                <a:stCxn id="285" idx="3"/>
                <a:endCxn id="2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5" name="AutoShape 1102"/>
              <p:cNvCxnSpPr>
                <a:cxnSpLocks noChangeShapeType="1"/>
                <a:stCxn id="285" idx="5"/>
                <a:endCxn id="2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6" name="AutoShape 1103"/>
              <p:cNvCxnSpPr>
                <a:cxnSpLocks noChangeShapeType="1"/>
                <a:stCxn id="286" idx="3"/>
                <a:endCxn id="2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AutoShape 1104"/>
              <p:cNvCxnSpPr>
                <a:cxnSpLocks noChangeShapeType="1"/>
                <a:stCxn id="286" idx="5"/>
                <a:endCxn id="2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8" name="AutoShape 1105"/>
              <p:cNvCxnSpPr>
                <a:cxnSpLocks noChangeShapeType="1"/>
                <a:stCxn id="287" idx="5"/>
                <a:endCxn id="2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9" name="AutoShape 1106"/>
              <p:cNvCxnSpPr>
                <a:cxnSpLocks noChangeShapeType="1"/>
                <a:stCxn id="289" idx="3"/>
                <a:endCxn id="2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0" name="AutoShape 1107"/>
              <p:cNvCxnSpPr>
                <a:cxnSpLocks noChangeShapeType="1"/>
                <a:stCxn id="288" idx="3"/>
                <a:endCxn id="2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1" name="AutoShape 1108"/>
              <p:cNvCxnSpPr>
                <a:cxnSpLocks noChangeShapeType="1"/>
                <a:stCxn id="288" idx="4"/>
                <a:endCxn id="2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2" name="AutoShape 1109"/>
              <p:cNvCxnSpPr>
                <a:cxnSpLocks noChangeShapeType="1"/>
                <a:stCxn id="291" idx="3"/>
                <a:endCxn id="2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3" name="AutoShape 1110"/>
              <p:cNvCxnSpPr>
                <a:cxnSpLocks noChangeShapeType="1"/>
                <a:stCxn id="291" idx="5"/>
                <a:endCxn id="2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4" name="AutoShape 1111"/>
              <p:cNvCxnSpPr>
                <a:cxnSpLocks noChangeShapeType="1"/>
                <a:stCxn id="292" idx="3"/>
                <a:endCxn id="2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5" name="AutoShape 1112"/>
              <p:cNvCxnSpPr>
                <a:cxnSpLocks noChangeShapeType="1"/>
                <a:stCxn id="292" idx="5"/>
                <a:endCxn id="2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AutoShape 1113"/>
              <p:cNvCxnSpPr>
                <a:cxnSpLocks noChangeShapeType="1"/>
                <a:stCxn id="293" idx="3"/>
                <a:endCxn id="3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AutoShape 1114"/>
              <p:cNvCxnSpPr>
                <a:cxnSpLocks noChangeShapeType="1"/>
                <a:stCxn id="293" idx="5"/>
                <a:endCxn id="3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AutoShape 1115"/>
              <p:cNvCxnSpPr>
                <a:cxnSpLocks noChangeShapeType="1"/>
                <a:stCxn id="294" idx="3"/>
                <a:endCxn id="3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9" name="AutoShape 1116"/>
              <p:cNvCxnSpPr>
                <a:cxnSpLocks noChangeShapeType="1"/>
                <a:stCxn id="294" idx="4"/>
                <a:endCxn id="3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0" name="AutoShape 1117"/>
              <p:cNvCxnSpPr>
                <a:cxnSpLocks noChangeShapeType="1"/>
                <a:stCxn id="295" idx="4"/>
                <a:endCxn id="3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1" name="AutoShape 1118"/>
              <p:cNvCxnSpPr>
                <a:cxnSpLocks noChangeShapeType="1"/>
                <a:stCxn id="297" idx="4"/>
                <a:endCxn id="3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2" name="AutoShape 1119"/>
              <p:cNvCxnSpPr>
                <a:cxnSpLocks noChangeShapeType="1"/>
                <a:stCxn id="298" idx="4"/>
                <a:endCxn id="3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3" name="AutoShape 1120"/>
              <p:cNvCxnSpPr>
                <a:cxnSpLocks noChangeShapeType="1"/>
                <a:stCxn id="299" idx="4"/>
                <a:endCxn id="3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AutoShape 1121"/>
              <p:cNvCxnSpPr>
                <a:cxnSpLocks noChangeShapeType="1"/>
                <a:stCxn id="301" idx="4"/>
                <a:endCxn id="3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AutoShape 1122"/>
              <p:cNvCxnSpPr>
                <a:cxnSpLocks noChangeShapeType="1"/>
                <a:stCxn id="308" idx="4"/>
                <a:endCxn id="3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6" name="Text Box 1141"/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7" name="Text Box 1168"/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ele attr="{810707B7-F021-984D-BB66-CAD898D73B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  Time complexity </a:t>
                </a:r>
              </a:p>
              <a:p>
                <a:pPr marL="0" indent="0">
                  <a:buNone/>
                </a:pPr>
                <a:r>
                  <a:rPr lang="en-US" dirty="0"/>
                  <a:t>       Both BFS and DFS have time complexity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(b = branch factor, d = depth)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Space complexity</a:t>
                </a:r>
              </a:p>
              <a:p>
                <a:pPr marL="0" indent="0">
                  <a:buNone/>
                </a:pPr>
                <a:r>
                  <a:rPr lang="en-US" dirty="0"/>
                  <a:t>     BFS has space complexity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DFS has space complexity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 Optimality </a:t>
                </a:r>
              </a:p>
              <a:p>
                <a:pPr marL="0" indent="0">
                  <a:buNone/>
                </a:pPr>
                <a:r>
                  <a:rPr lang="en-US" dirty="0"/>
                  <a:t>      BFS is optimal under certain constraints</a:t>
                </a:r>
              </a:p>
              <a:p>
                <a:pPr marL="0" indent="0">
                  <a:buNone/>
                </a:pPr>
                <a:r>
                  <a:rPr lang="en-US" dirty="0"/>
                  <a:t>      DFS is never optimal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search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785231" cy="4351338"/>
          </a:xfrm>
        </p:spPr>
        <p:txBody>
          <a:bodyPr/>
          <a:lstStyle/>
          <a:p>
            <a:r>
              <a:rPr lang="en-US" dirty="0"/>
              <a:t> The required optimal conditions of BFS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1. All costs between two nodes are positive or zero.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2. Sort the list used to maintain the searching history in every iteration.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==&gt;  Under these two conditions, BFS is guaranteed to find optimal result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3812" y="1224244"/>
            <a:ext cx="8475785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Similar to BFS under the optimal conditions.  </a:t>
            </a: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Differences :</a:t>
            </a: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 1. It sorts the list by the sum of the cost for initial node to current node and the estimated cost from current node to the goal.</a:t>
            </a: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               total = cost(</a:t>
            </a:r>
            <a:r>
              <a:rPr lang="en-US" sz="2400" dirty="0" err="1"/>
              <a:t>s,c</a:t>
            </a:r>
            <a:r>
              <a:rPr lang="en-US" sz="2400" dirty="0"/>
              <a:t>) + </a:t>
            </a:r>
            <a:r>
              <a:rPr lang="en-US" sz="2400" dirty="0" err="1"/>
              <a:t>estimated_cost</a:t>
            </a:r>
            <a:r>
              <a:rPr lang="en-US" sz="2400" dirty="0"/>
              <a:t>(</a:t>
            </a:r>
            <a:r>
              <a:rPr lang="en-US" sz="2400" dirty="0" err="1"/>
              <a:t>c,g</a:t>
            </a:r>
            <a:r>
              <a:rPr lang="en-US" sz="2400" dirty="0"/>
              <a:t>)</a:t>
            </a: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 2. In every iteration, it check all path and prune some paths that will never be the optimal results.  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6" name="Group 86"/>
          <p:cNvGrpSpPr/>
          <p:nvPr/>
        </p:nvGrpSpPr>
        <p:grpSpPr bwMode="auto">
          <a:xfrm>
            <a:off x="2451082" y="4781372"/>
            <a:ext cx="6330831" cy="1704767"/>
            <a:chOff x="863" y="2888"/>
            <a:chExt cx="3936" cy="1248"/>
          </a:xfrm>
        </p:grpSpPr>
        <p:sp>
          <p:nvSpPr>
            <p:cNvPr id="7" name="Rectangle 38"/>
            <p:cNvSpPr>
              <a:spLocks noChangeArrowheads="1"/>
            </p:cNvSpPr>
            <p:nvPr/>
          </p:nvSpPr>
          <p:spPr bwMode="auto">
            <a:xfrm>
              <a:off x="863" y="2888"/>
              <a:ext cx="3936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Oval 39"/>
            <p:cNvSpPr>
              <a:spLocks noChangeArrowheads="1"/>
            </p:cNvSpPr>
            <p:nvPr/>
          </p:nvSpPr>
          <p:spPr bwMode="auto">
            <a:xfrm>
              <a:off x="1694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auto">
            <a:xfrm>
              <a:off x="1135" y="3390"/>
              <a:ext cx="218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Oval 41"/>
            <p:cNvSpPr>
              <a:spLocks noChangeArrowheads="1"/>
            </p:cNvSpPr>
            <p:nvPr/>
          </p:nvSpPr>
          <p:spPr bwMode="auto">
            <a:xfrm>
              <a:off x="1913" y="3794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" name="Oval 42"/>
            <p:cNvSpPr>
              <a:spLocks noChangeArrowheads="1"/>
            </p:cNvSpPr>
            <p:nvPr/>
          </p:nvSpPr>
          <p:spPr bwMode="auto">
            <a:xfrm>
              <a:off x="2481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2" name="Oval 43"/>
            <p:cNvSpPr>
              <a:spLocks noChangeArrowheads="1"/>
            </p:cNvSpPr>
            <p:nvPr/>
          </p:nvSpPr>
          <p:spPr bwMode="auto">
            <a:xfrm>
              <a:off x="3618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44"/>
            <p:cNvSpPr>
              <a:spLocks noChangeArrowheads="1"/>
            </p:cNvSpPr>
            <p:nvPr/>
          </p:nvSpPr>
          <p:spPr bwMode="auto">
            <a:xfrm>
              <a:off x="3574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45"/>
            <p:cNvSpPr>
              <a:spLocks noChangeArrowheads="1"/>
            </p:cNvSpPr>
            <p:nvPr/>
          </p:nvSpPr>
          <p:spPr bwMode="auto">
            <a:xfrm>
              <a:off x="2700" y="3020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6"/>
            <p:cNvSpPr>
              <a:spLocks noChangeArrowheads="1"/>
            </p:cNvSpPr>
            <p:nvPr/>
          </p:nvSpPr>
          <p:spPr bwMode="auto">
            <a:xfrm>
              <a:off x="4230" y="3512"/>
              <a:ext cx="219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6" name="Text Box 56"/>
            <p:cNvSpPr txBox="1">
              <a:spLocks noChangeArrowheads="1"/>
            </p:cNvSpPr>
            <p:nvPr/>
          </p:nvSpPr>
          <p:spPr bwMode="auto">
            <a:xfrm>
              <a:off x="1143" y="3333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S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7" name="Text Box 57"/>
            <p:cNvSpPr txBox="1">
              <a:spLocks noChangeArrowheads="1"/>
            </p:cNvSpPr>
            <p:nvPr/>
          </p:nvSpPr>
          <p:spPr bwMode="auto">
            <a:xfrm>
              <a:off x="1694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8" name="Text Box 58"/>
            <p:cNvSpPr txBox="1">
              <a:spLocks noChangeArrowheads="1"/>
            </p:cNvSpPr>
            <p:nvPr/>
          </p:nvSpPr>
          <p:spPr bwMode="auto">
            <a:xfrm>
              <a:off x="2700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9" name="Text Box 59"/>
            <p:cNvSpPr txBox="1">
              <a:spLocks noChangeArrowheads="1"/>
            </p:cNvSpPr>
            <p:nvPr/>
          </p:nvSpPr>
          <p:spPr bwMode="auto">
            <a:xfrm>
              <a:off x="3618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0" name="Text Box 60"/>
            <p:cNvSpPr txBox="1">
              <a:spLocks noChangeArrowheads="1"/>
            </p:cNvSpPr>
            <p:nvPr/>
          </p:nvSpPr>
          <p:spPr bwMode="auto">
            <a:xfrm>
              <a:off x="3574" y="37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cxnSp>
          <p:nvCxnSpPr>
            <p:cNvPr id="21" name="AutoShape 70"/>
            <p:cNvCxnSpPr>
              <a:cxnSpLocks noChangeShapeType="1"/>
              <a:stCxn id="19" idx="3"/>
              <a:endCxn id="15" idx="0"/>
            </p:cNvCxnSpPr>
            <p:nvPr/>
          </p:nvCxnSpPr>
          <p:spPr bwMode="auto">
            <a:xfrm>
              <a:off x="3848" y="3093"/>
              <a:ext cx="492" cy="419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71"/>
            <p:cNvCxnSpPr>
              <a:cxnSpLocks noChangeShapeType="1"/>
              <a:stCxn id="18" idx="3"/>
              <a:endCxn id="15" idx="1"/>
            </p:cNvCxnSpPr>
            <p:nvPr/>
          </p:nvCxnSpPr>
          <p:spPr bwMode="auto">
            <a:xfrm>
              <a:off x="2930" y="3093"/>
              <a:ext cx="1332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72"/>
            <p:cNvCxnSpPr>
              <a:cxnSpLocks noChangeShapeType="1"/>
              <a:stCxn id="17" idx="3"/>
              <a:endCxn id="15" idx="1"/>
            </p:cNvCxnSpPr>
            <p:nvPr/>
          </p:nvCxnSpPr>
          <p:spPr bwMode="auto">
            <a:xfrm>
              <a:off x="1924" y="3093"/>
              <a:ext cx="2338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73"/>
            <p:cNvCxnSpPr>
              <a:cxnSpLocks noChangeShapeType="1"/>
              <a:stCxn id="16" idx="3"/>
              <a:endCxn id="15" idx="2"/>
            </p:cNvCxnSpPr>
            <p:nvPr/>
          </p:nvCxnSpPr>
          <p:spPr bwMode="auto">
            <a:xfrm>
              <a:off x="1364" y="3477"/>
              <a:ext cx="2866" cy="123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74"/>
            <p:cNvCxnSpPr>
              <a:cxnSpLocks noChangeShapeType="1"/>
              <a:stCxn id="20" idx="3"/>
              <a:endCxn id="15" idx="4"/>
            </p:cNvCxnSpPr>
            <p:nvPr/>
          </p:nvCxnSpPr>
          <p:spPr bwMode="auto">
            <a:xfrm flipV="1">
              <a:off x="3786" y="3697"/>
              <a:ext cx="554" cy="19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75"/>
            <p:cNvCxnSpPr>
              <a:cxnSpLocks noChangeShapeType="1"/>
              <a:stCxn id="11" idx="7"/>
              <a:endCxn id="15" idx="3"/>
            </p:cNvCxnSpPr>
            <p:nvPr/>
          </p:nvCxnSpPr>
          <p:spPr bwMode="auto">
            <a:xfrm flipV="1">
              <a:off x="2668" y="3671"/>
              <a:ext cx="1594" cy="14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76"/>
            <p:cNvCxnSpPr>
              <a:cxnSpLocks noChangeShapeType="1"/>
              <a:stCxn id="10" idx="7"/>
              <a:endCxn id="15" idx="2"/>
            </p:cNvCxnSpPr>
            <p:nvPr/>
          </p:nvCxnSpPr>
          <p:spPr bwMode="auto">
            <a:xfrm flipV="1">
              <a:off x="2099" y="3600"/>
              <a:ext cx="2122" cy="211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77"/>
            <p:cNvSpPr txBox="1">
              <a:spLocks noChangeArrowheads="1"/>
            </p:cNvSpPr>
            <p:nvPr/>
          </p:nvSpPr>
          <p:spPr bwMode="auto">
            <a:xfrm>
              <a:off x="3840" y="297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  <a:endParaRPr lang="en-US" alt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Text Box 78"/>
            <p:cNvSpPr txBox="1">
              <a:spLocks noChangeArrowheads="1"/>
            </p:cNvSpPr>
            <p:nvPr/>
          </p:nvSpPr>
          <p:spPr bwMode="auto">
            <a:xfrm>
              <a:off x="2976" y="2928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6.7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0" name="Text Box 79"/>
            <p:cNvSpPr txBox="1">
              <a:spLocks noChangeArrowheads="1"/>
            </p:cNvSpPr>
            <p:nvPr/>
          </p:nvSpPr>
          <p:spPr bwMode="auto">
            <a:xfrm>
              <a:off x="1958" y="2909"/>
              <a:ext cx="4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10.4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1" name="Text Box 80"/>
            <p:cNvSpPr txBox="1">
              <a:spLocks noChangeArrowheads="1"/>
            </p:cNvSpPr>
            <p:nvPr/>
          </p:nvSpPr>
          <p:spPr bwMode="auto">
            <a:xfrm>
              <a:off x="1344" y="326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11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Text Box 81"/>
            <p:cNvSpPr txBox="1">
              <a:spLocks noChangeArrowheads="1"/>
            </p:cNvSpPr>
            <p:nvPr/>
          </p:nvSpPr>
          <p:spPr bwMode="auto">
            <a:xfrm>
              <a:off x="2064" y="3552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8.9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" name="Text Box 82"/>
            <p:cNvSpPr txBox="1">
              <a:spLocks noChangeArrowheads="1"/>
            </p:cNvSpPr>
            <p:nvPr/>
          </p:nvSpPr>
          <p:spPr bwMode="auto">
            <a:xfrm>
              <a:off x="2726" y="374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6.9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Text Box 83"/>
            <p:cNvSpPr txBox="1">
              <a:spLocks noChangeArrowheads="1"/>
            </p:cNvSpPr>
            <p:nvPr/>
          </p:nvSpPr>
          <p:spPr bwMode="auto">
            <a:xfrm>
              <a:off x="3840" y="379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</a:t>
              </a:r>
              <a:endParaRPr lang="en-US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1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31135"/>
            <a:ext cx="10515600" cy="435133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117" y="794311"/>
            <a:ext cx="3737253" cy="249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44" y="781728"/>
            <a:ext cx="3633706" cy="2722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8" y="781728"/>
            <a:ext cx="3828935" cy="23680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7" y="3309775"/>
            <a:ext cx="3064729" cy="3107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44" y="3572199"/>
            <a:ext cx="4374712" cy="28348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669177"/>
            <a:ext cx="3882484" cy="21610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4512410"/>
            <a:ext cx="396240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Title 1"/>
          <p:cNvSpPr txBox="1"/>
          <p:nvPr/>
        </p:nvSpPr>
        <p:spPr>
          <a:xfrm>
            <a:off x="111369" y="-240784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en-US" dirty="0"/>
              <a:t>Machine learning applications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Mitchell, 1996: Machine learning is the </a:t>
            </a:r>
            <a:r>
              <a:rPr lang="en-US" i="1" dirty="0"/>
              <a:t>study of how to make programs improve their performance on certain tasks from (own) experience. 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   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   Performance =  speed, accuracy… 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   Experience = earlier observation = data 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Conclusion: use data to learn a model that has good performance on   unseen data.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1338" y="365125"/>
            <a:ext cx="10515600" cy="1325563"/>
          </a:xfrm>
        </p:spPr>
        <p:txBody>
          <a:bodyPr/>
          <a:lstStyle/>
          <a:p>
            <a:r>
              <a:rPr lang="en-US" dirty="0"/>
              <a:t>Two types of ML problems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399" y="1532426"/>
            <a:ext cx="882747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Regression : Learn a function to fit the data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lang="en-US" sz="2400" b="1" dirty="0"/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Classification: Learn a hyperplan</a:t>
            </a:r>
            <a:r>
              <a:rPr lang="en-US" sz="2400" b="1" dirty="0"/>
              <a:t>e that can separate data of different categories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1" name="Picture 10" descr="A picture containing sky, photo, tabl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" y="3429000"/>
            <a:ext cx="4530970" cy="297926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73" y="3063875"/>
            <a:ext cx="4356100" cy="342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from 0 to 1. </a:t>
            </a:r>
            <a:endParaRPr lang="en-US" dirty="0"/>
          </a:p>
        </p:txBody>
      </p:sp>
      <p:pic>
        <p:nvPicPr>
          <p:cNvPr id="5" name="Picture 4" descr="A close up of a map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988525"/>
            <a:ext cx="5123126" cy="3322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ele attr="{90C9987D-4E0A-2447-A5E5-435B5B59878D}"/>
                  </a:ext>
                </a:extLst>
              </p:cNvPr>
              <p:cNvSpPr txBox="1"/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Let’s assume the target function is a linear function: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</m:acc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𝑘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∗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𝑥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Compute the loss, which is the error. Here we can use mean square loss. 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Mean of  total loss: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𝐿𝑜𝑠𝑠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𝑙𝑜𝑠</m:t>
                    </m:r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 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sSup>
                      <m:sSup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lang="en-US" sz="2000" dirty="0"/>
                  <a:t>The goal is to find a function which has             minimal loss</a:t>
                </a: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Mini</a:t>
                </a:r>
                <a:r>
                  <a:rPr lang="en-US" sz="2000" dirty="0"/>
                  <a:t>mize Loss function </a:t>
                </a:r>
                <a:r>
                  <a:rPr lang="en-US" sz="2000" dirty="0">
                    <a:sym typeface="Wingdings" pitchFamily="2" charset="2"/>
                  </a:rPr>
                  <a:t> Gradient Descent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blipFill rotWithShape="1">
                <a:blip r:embed="rId2"/>
                <a:stretch>
                  <a:fillRect l="-2083" t="-559" r="-10938" b="-11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Recap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 learned in last lecture ?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93099" y="2963797"/>
            <a:ext cx="27132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Rule based learning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96550" y="4549489"/>
            <a:ext cx="54264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dirty="0"/>
              <a:t>Probability based learning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332171" y="2963797"/>
            <a:ext cx="25483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Syntax tree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8252" y="4547202"/>
            <a:ext cx="370947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Probability language model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40" y="1690688"/>
            <a:ext cx="2977686" cy="236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3" y="5026939"/>
            <a:ext cx="4441715" cy="12849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0" y="1476619"/>
            <a:ext cx="7951177" cy="4913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9780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800211" y="410553"/>
            <a:ext cx="5998499" cy="528389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big ?</a:t>
            </a:r>
            <a:endParaRPr lang="zh-CN" alt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70000"/>
              </a:lnSpc>
              <a:buNone/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small ?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endParaRPr lang="zh-CN" altLang="zh-CN" dirty="0"/>
          </a:p>
        </p:txBody>
      </p:sp>
      <p:pic>
        <p:nvPicPr>
          <p:cNvPr id="3" name="Picture 2" descr="A picture containing sport, athletic gam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47" y="1629088"/>
            <a:ext cx="3026921" cy="1771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47" y="4528982"/>
            <a:ext cx="3727000" cy="19900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1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Search Methods </a:t>
            </a:r>
            <a:endParaRPr lang="en-US" altLang="zh-CN" sz="3200" b="1" dirty="0"/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Breadth-first search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Depth-first search 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Optimal search</a:t>
            </a: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Machine Learning </a:t>
            </a:r>
            <a:endParaRPr lang="en-US" altLang="zh-CN" b="1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Introduction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Optimization (Gradient descent)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Linear regression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Search Methods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" name="TextBox 1"/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Reference: Artificial Intelligence: A Modern Approach (3th)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Chapter 3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Solving problems by searching</a:t>
            </a:r>
            <a:endParaRPr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7" y="2874143"/>
            <a:ext cx="5628327" cy="1815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548581"/>
            <a:ext cx="43089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Example 1. </a:t>
            </a:r>
            <a:r>
              <a:rPr lang="en-US" dirty="0"/>
              <a:t> A blocks rearrangement problem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7" name="Picture 6" descr="A close up of a necklac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3" y="1743277"/>
            <a:ext cx="5308760" cy="44956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737419"/>
            <a:ext cx="45302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Example 2. Eight puzzles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8" name="Picture 7" descr="A close up of a keyboar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24" y="1326331"/>
            <a:ext cx="5626100" cy="4559300"/>
          </a:xfrm>
          <a:prstGeom prst="rect">
            <a:avLst/>
          </a:prstGeom>
        </p:spPr>
      </p:pic>
      <p:pic>
        <p:nvPicPr>
          <p:cNvPr id="10" name="Picture 9" descr="A close up of a clock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0" y="2964631"/>
            <a:ext cx="4423902" cy="14746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8"/>
          <p:cNvGrpSpPr/>
          <p:nvPr/>
        </p:nvGrpSpPr>
        <p:grpSpPr bwMode="auto">
          <a:xfrm>
            <a:off x="3983161" y="1298416"/>
            <a:ext cx="4741587" cy="1760011"/>
            <a:chOff x="662" y="715"/>
            <a:chExt cx="4320" cy="178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Text Box 54"/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8" name="Group 58"/>
            <p:cNvGrpSpPr/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18" name="Oval 59"/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9" name="Oval 60"/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0" name="Oval 61"/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1" name="Oval 62"/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2" name="Oval 63"/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3" name="Oval 64"/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4" name="Oval 65"/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Oval 66"/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Text Box 67"/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7" name="Text Box 68"/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  <a:endParaRPr lang="en-US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cxnSp>
            <p:nvCxnSpPr>
              <p:cNvPr id="28" name="AutoShape 69"/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70"/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71"/>
              <p:cNvCxnSpPr>
                <a:cxnSpLocks noChangeShapeType="1"/>
                <a:stCxn id="18" idx="6"/>
                <a:endCxn id="20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72"/>
              <p:cNvCxnSpPr>
                <a:cxnSpLocks noChangeShapeType="1"/>
                <a:stCxn id="19" idx="6"/>
                <a:endCxn id="21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73"/>
              <p:cNvCxnSpPr>
                <a:cxnSpLocks noChangeShapeType="1"/>
                <a:stCxn id="20" idx="6"/>
                <a:endCxn id="22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74"/>
              <p:cNvCxnSpPr>
                <a:cxnSpLocks noChangeShapeType="1"/>
                <a:stCxn id="21" idx="6"/>
                <a:endCxn id="23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75"/>
              <p:cNvCxnSpPr>
                <a:cxnSpLocks noChangeShapeType="1"/>
                <a:stCxn id="23" idx="6"/>
                <a:endCxn id="24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76"/>
              <p:cNvCxnSpPr>
                <a:cxnSpLocks noChangeShapeType="1"/>
                <a:stCxn id="18" idx="4"/>
                <a:endCxn id="19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77"/>
              <p:cNvCxnSpPr>
                <a:cxnSpLocks noChangeShapeType="1"/>
                <a:stCxn id="21" idx="0"/>
                <a:endCxn id="20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Text Box 78"/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Text Box 80"/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Text Box 83"/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Text Box 84"/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Text Box 87"/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38" name="Group 1172"/>
          <p:cNvGrpSpPr/>
          <p:nvPr/>
        </p:nvGrpSpPr>
        <p:grpSpPr bwMode="auto">
          <a:xfrm>
            <a:off x="2248524" y="3171313"/>
            <a:ext cx="8465500" cy="3569844"/>
            <a:chOff x="96" y="1824"/>
            <a:chExt cx="5616" cy="2496"/>
          </a:xfrm>
        </p:grpSpPr>
        <p:sp>
          <p:nvSpPr>
            <p:cNvPr id="39" name="Rectangle 1170"/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1169"/>
            <p:cNvGrpSpPr/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41" name="Oval 1055"/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42" name="Oval 1056"/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3" name="Oval 1057"/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4" name="Oval 1058"/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5" name="Oval 1059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6" name="Oval 1060"/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7" name="Oval 1061"/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8" name="Oval 1062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49" name="Oval 1063"/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0" name="Oval 1064"/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1" name="Oval 1065"/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2" name="Oval 1066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3" name="Oval 1067"/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4" name="Oval 1068"/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5" name="Oval 1069"/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6" name="Oval 1070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7" name="Oval 1071"/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8" name="Oval 1072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59" name="Oval 1073"/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60" name="Oval 1074"/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61" name="Oval 1075"/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62" name="Oval 1076"/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3" name="Oval 1077"/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4" name="Oval 1078"/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65" name="Oval 1079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66" name="Oval 1081"/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  <a:endPara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67" name="Oval 1082"/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  <a:endPara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cxnSp>
            <p:nvCxnSpPr>
              <p:cNvPr id="68" name="AutoShape 1097"/>
              <p:cNvCxnSpPr>
                <a:cxnSpLocks noChangeShapeType="1"/>
                <a:stCxn id="41" idx="2"/>
                <a:endCxn id="42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AutoShape 1098"/>
              <p:cNvCxnSpPr>
                <a:cxnSpLocks noChangeShapeType="1"/>
                <a:stCxn id="41" idx="6"/>
                <a:endCxn id="43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AutoShape 1099"/>
              <p:cNvCxnSpPr>
                <a:cxnSpLocks noChangeShapeType="1"/>
                <a:stCxn id="42" idx="2"/>
                <a:endCxn id="44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AutoShape 1100"/>
              <p:cNvCxnSpPr>
                <a:cxnSpLocks noChangeShapeType="1"/>
                <a:stCxn id="42" idx="5"/>
                <a:endCxn id="45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AutoShape 1101"/>
              <p:cNvCxnSpPr>
                <a:cxnSpLocks noChangeShapeType="1"/>
                <a:stCxn id="43" idx="3"/>
                <a:endCxn id="47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AutoShape 1102"/>
              <p:cNvCxnSpPr>
                <a:cxnSpLocks noChangeShapeType="1"/>
                <a:stCxn id="43" idx="5"/>
                <a:endCxn id="46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AutoShape 1103"/>
              <p:cNvCxnSpPr>
                <a:cxnSpLocks noChangeShapeType="1"/>
                <a:stCxn id="44" idx="3"/>
                <a:endCxn id="48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AutoShape 1104"/>
              <p:cNvCxnSpPr>
                <a:cxnSpLocks noChangeShapeType="1"/>
                <a:stCxn id="44" idx="5"/>
                <a:endCxn id="49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AutoShape 1105"/>
              <p:cNvCxnSpPr>
                <a:cxnSpLocks noChangeShapeType="1"/>
                <a:stCxn id="45" idx="5"/>
                <a:endCxn id="50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AutoShape 1106"/>
              <p:cNvCxnSpPr>
                <a:cxnSpLocks noChangeShapeType="1"/>
                <a:stCxn id="47" idx="3"/>
                <a:endCxn id="51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AutoShape 1107"/>
              <p:cNvCxnSpPr>
                <a:cxnSpLocks noChangeShapeType="1"/>
                <a:stCxn id="46" idx="3"/>
                <a:endCxn id="52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1108"/>
              <p:cNvCxnSpPr>
                <a:cxnSpLocks noChangeShapeType="1"/>
                <a:stCxn id="46" idx="4"/>
                <a:endCxn id="53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1109"/>
              <p:cNvCxnSpPr>
                <a:cxnSpLocks noChangeShapeType="1"/>
                <a:stCxn id="49" idx="3"/>
                <a:endCxn id="54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AutoShape 1110"/>
              <p:cNvCxnSpPr>
                <a:cxnSpLocks noChangeShapeType="1"/>
                <a:stCxn id="49" idx="5"/>
                <a:endCxn id="55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AutoShape 1111"/>
              <p:cNvCxnSpPr>
                <a:cxnSpLocks noChangeShapeType="1"/>
                <a:stCxn id="50" idx="3"/>
                <a:endCxn id="56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AutoShape 1112"/>
              <p:cNvCxnSpPr>
                <a:cxnSpLocks noChangeShapeType="1"/>
                <a:stCxn id="50" idx="5"/>
                <a:endCxn id="57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AutoShape 1113"/>
              <p:cNvCxnSpPr>
                <a:cxnSpLocks noChangeShapeType="1"/>
                <a:stCxn id="51" idx="3"/>
                <a:endCxn id="58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AutoShape 1114"/>
              <p:cNvCxnSpPr>
                <a:cxnSpLocks noChangeShapeType="1"/>
                <a:stCxn id="51" idx="5"/>
                <a:endCxn id="59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115"/>
              <p:cNvCxnSpPr>
                <a:cxnSpLocks noChangeShapeType="1"/>
                <a:stCxn id="52" idx="3"/>
                <a:endCxn id="60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116"/>
              <p:cNvCxnSpPr>
                <a:cxnSpLocks noChangeShapeType="1"/>
                <a:stCxn id="52" idx="4"/>
                <a:endCxn id="61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117"/>
              <p:cNvCxnSpPr>
                <a:cxnSpLocks noChangeShapeType="1"/>
                <a:stCxn id="53" idx="4"/>
                <a:endCxn id="62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1118"/>
              <p:cNvCxnSpPr>
                <a:cxnSpLocks noChangeShapeType="1"/>
                <a:stCxn id="55" idx="4"/>
                <a:endCxn id="63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1119"/>
              <p:cNvCxnSpPr>
                <a:cxnSpLocks noChangeShapeType="1"/>
                <a:stCxn id="56" idx="4"/>
                <a:endCxn id="64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1120"/>
              <p:cNvCxnSpPr>
                <a:cxnSpLocks noChangeShapeType="1"/>
                <a:stCxn id="57" idx="4"/>
                <a:endCxn id="65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1121"/>
              <p:cNvCxnSpPr>
                <a:cxnSpLocks noChangeShapeType="1"/>
                <a:stCxn id="59" idx="4"/>
                <a:endCxn id="66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1122"/>
              <p:cNvCxnSpPr>
                <a:cxnSpLocks noChangeShapeType="1"/>
                <a:stCxn id="66" idx="4"/>
                <a:endCxn id="67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4" name="Text Box 1141"/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Text Box 1168"/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xfrm>
            <a:off x="644636" y="1884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Find a path from S to G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17" name="Group 98"/>
          <p:cNvGrpSpPr/>
          <p:nvPr/>
        </p:nvGrpSpPr>
        <p:grpSpPr bwMode="auto">
          <a:xfrm>
            <a:off x="29308" y="1690688"/>
            <a:ext cx="6553200" cy="4114800"/>
            <a:chOff x="96" y="864"/>
            <a:chExt cx="4128" cy="2592"/>
          </a:xfrm>
        </p:grpSpPr>
        <p:sp>
          <p:nvSpPr>
            <p:cNvPr id="218" name="Rectangle 5"/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6"/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0" name="Text Box 7"/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1" name="Oval 8"/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Text Box 9"/>
            <p:cNvSpPr txBox="1">
              <a:spLocks noChangeArrowheads="1"/>
            </p:cNvSpPr>
            <p:nvPr/>
          </p:nvSpPr>
          <p:spPr bwMode="auto">
            <a:xfrm>
              <a:off x="966" y="133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3" name="Oval 10"/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4" name="Oval 11"/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Text Box 12"/>
            <p:cNvSpPr txBox="1">
              <a:spLocks noChangeArrowheads="1"/>
            </p:cNvSpPr>
            <p:nvPr/>
          </p:nvSpPr>
          <p:spPr bwMode="auto">
            <a:xfrm>
              <a:off x="43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6" name="Oval 13"/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7" name="Oval 14"/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Text Box 15"/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29" name="Oval 16"/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0" name="Oval 17"/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Text Box 18"/>
            <p:cNvSpPr txBox="1">
              <a:spLocks noChangeArrowheads="1"/>
            </p:cNvSpPr>
            <p:nvPr/>
          </p:nvSpPr>
          <p:spPr bwMode="auto">
            <a:xfrm>
              <a:off x="198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2" name="Oval 19"/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3" name="Oval 20"/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4" name="Oval 21"/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6" name="Oval 23"/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8" name="Oval 25"/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Text Box 26"/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0" name="Oval 27"/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1" name="Oval 28"/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3" name="Oval 30"/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5" name="Oval 32"/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Text Box 33"/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7" name="Oval 34"/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Text Box 35"/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49" name="Oval 36"/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0" name="Oval 37"/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2" name="Oval 39"/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Text Box 40"/>
            <p:cNvSpPr txBox="1">
              <a:spLocks noChangeArrowheads="1"/>
            </p:cNvSpPr>
            <p:nvPr/>
          </p:nvSpPr>
          <p:spPr bwMode="auto">
            <a:xfrm>
              <a:off x="3447" y="259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4" name="Oval 41"/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5" name="Oval 42"/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6" name="Oval 43"/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7" name="Oval 44"/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8" name="Oval 45"/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Text Box 46"/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cxnSp>
          <p:nvCxnSpPr>
            <p:cNvPr id="260" name="AutoShape 47"/>
            <p:cNvCxnSpPr>
              <a:cxnSpLocks noChangeShapeType="1"/>
              <a:stCxn id="220" idx="1"/>
              <a:endCxn id="222" idx="0"/>
            </p:cNvCxnSpPr>
            <p:nvPr/>
          </p:nvCxnSpPr>
          <p:spPr bwMode="auto">
            <a:xfrm flipH="1">
              <a:off x="1072" y="989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1" name="AutoShape 48"/>
            <p:cNvCxnSpPr>
              <a:cxnSpLocks noChangeShapeType="1"/>
              <a:stCxn id="220" idx="3"/>
              <a:endCxn id="223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AutoShape 49"/>
            <p:cNvCxnSpPr>
              <a:cxnSpLocks noChangeShapeType="1"/>
              <a:stCxn id="222" idx="1"/>
              <a:endCxn id="225" idx="0"/>
            </p:cNvCxnSpPr>
            <p:nvPr/>
          </p:nvCxnSpPr>
          <p:spPr bwMode="auto">
            <a:xfrm flipH="1">
              <a:off x="543" y="1459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AutoShape 50"/>
            <p:cNvCxnSpPr>
              <a:cxnSpLocks noChangeShapeType="1"/>
              <a:stCxn id="225" idx="1"/>
              <a:endCxn id="231" idx="0"/>
            </p:cNvCxnSpPr>
            <p:nvPr/>
          </p:nvCxnSpPr>
          <p:spPr bwMode="auto">
            <a:xfrm flipH="1">
              <a:off x="304" y="1853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AutoShape 51"/>
            <p:cNvCxnSpPr>
              <a:cxnSpLocks noChangeShapeType="1"/>
              <a:stCxn id="225" idx="3"/>
              <a:endCxn id="232" idx="0"/>
            </p:cNvCxnSpPr>
            <p:nvPr/>
          </p:nvCxnSpPr>
          <p:spPr bwMode="auto">
            <a:xfrm>
              <a:off x="648" y="1853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AutoShape 52"/>
            <p:cNvCxnSpPr>
              <a:cxnSpLocks noChangeShapeType="1"/>
              <a:stCxn id="222" idx="3"/>
              <a:endCxn id="226" idx="0"/>
            </p:cNvCxnSpPr>
            <p:nvPr/>
          </p:nvCxnSpPr>
          <p:spPr bwMode="auto">
            <a:xfrm>
              <a:off x="1177" y="1459"/>
              <a:ext cx="348" cy="3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3"/>
            <p:cNvCxnSpPr>
              <a:cxnSpLocks noChangeShapeType="1"/>
              <a:stCxn id="223" idx="2"/>
              <a:endCxn id="228" idx="0"/>
            </p:cNvCxnSpPr>
            <p:nvPr/>
          </p:nvCxnSpPr>
          <p:spPr bwMode="auto">
            <a:xfrm flipH="1">
              <a:off x="2493" y="1442"/>
              <a:ext cx="525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4"/>
            <p:cNvCxnSpPr>
              <a:cxnSpLocks noChangeShapeType="1"/>
              <a:stCxn id="223" idx="6"/>
              <a:endCxn id="229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5"/>
            <p:cNvCxnSpPr>
              <a:cxnSpLocks noChangeShapeType="1"/>
              <a:stCxn id="226" idx="4"/>
              <a:endCxn id="233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9" name="AutoShape 56"/>
            <p:cNvCxnSpPr>
              <a:cxnSpLocks noChangeShapeType="1"/>
              <a:stCxn id="228" idx="2"/>
              <a:endCxn id="235" idx="0"/>
            </p:cNvCxnSpPr>
            <p:nvPr/>
          </p:nvCxnSpPr>
          <p:spPr bwMode="auto">
            <a:xfrm flipH="1">
              <a:off x="2492" y="1978"/>
              <a:ext cx="1" cy="1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AutoShape 57"/>
            <p:cNvCxnSpPr>
              <a:cxnSpLocks noChangeShapeType="1"/>
              <a:stCxn id="229" idx="2"/>
              <a:endCxn id="237" idx="0"/>
            </p:cNvCxnSpPr>
            <p:nvPr/>
          </p:nvCxnSpPr>
          <p:spPr bwMode="auto">
            <a:xfrm flipH="1">
              <a:off x="3356" y="1867"/>
              <a:ext cx="21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58"/>
            <p:cNvCxnSpPr>
              <a:cxnSpLocks noChangeShapeType="1"/>
              <a:stCxn id="229" idx="6"/>
              <a:endCxn id="239" idx="0"/>
            </p:cNvCxnSpPr>
            <p:nvPr/>
          </p:nvCxnSpPr>
          <p:spPr bwMode="auto">
            <a:xfrm>
              <a:off x="3809" y="1867"/>
              <a:ext cx="167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2" name="AutoShape 59"/>
            <p:cNvCxnSpPr>
              <a:cxnSpLocks noChangeShapeType="1"/>
              <a:stCxn id="232" idx="2"/>
              <a:endCxn id="240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AutoShape 60"/>
            <p:cNvCxnSpPr>
              <a:cxnSpLocks noChangeShapeType="1"/>
              <a:stCxn id="232" idx="6"/>
              <a:endCxn id="242" idx="0"/>
            </p:cNvCxnSpPr>
            <p:nvPr/>
          </p:nvCxnSpPr>
          <p:spPr bwMode="auto">
            <a:xfrm>
              <a:off x="948" y="2293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4" name="AutoShape 61"/>
            <p:cNvCxnSpPr>
              <a:cxnSpLocks noChangeShapeType="1"/>
              <a:stCxn id="242" idx="2"/>
              <a:endCxn id="257" idx="0"/>
            </p:cNvCxnSpPr>
            <p:nvPr/>
          </p:nvCxnSpPr>
          <p:spPr bwMode="auto">
            <a:xfrm flipH="1">
              <a:off x="1003" y="2832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5" name="Oval 62"/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Text Box 63"/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cxnSp>
          <p:nvCxnSpPr>
            <p:cNvPr id="277" name="AutoShape 64"/>
            <p:cNvCxnSpPr>
              <a:cxnSpLocks noChangeShapeType="1"/>
              <a:stCxn id="244" idx="2"/>
              <a:endCxn id="276" idx="0"/>
            </p:cNvCxnSpPr>
            <p:nvPr/>
          </p:nvCxnSpPr>
          <p:spPr bwMode="auto">
            <a:xfrm flipH="1">
              <a:off x="1345" y="2794"/>
              <a:ext cx="14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8" name="AutoShape 65"/>
            <p:cNvCxnSpPr>
              <a:cxnSpLocks noChangeShapeType="1"/>
              <a:stCxn id="246" idx="2"/>
              <a:endCxn id="256" idx="0"/>
            </p:cNvCxnSpPr>
            <p:nvPr/>
          </p:nvCxnSpPr>
          <p:spPr bwMode="auto">
            <a:xfrm flipH="1">
              <a:off x="1723" y="2832"/>
              <a:ext cx="16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9" name="AutoShape 66"/>
            <p:cNvCxnSpPr>
              <a:cxnSpLocks noChangeShapeType="1"/>
              <a:stCxn id="233" idx="2"/>
              <a:endCxn id="244" idx="0"/>
            </p:cNvCxnSpPr>
            <p:nvPr/>
          </p:nvCxnSpPr>
          <p:spPr bwMode="auto">
            <a:xfrm flipH="1">
              <a:off x="1359" y="2293"/>
              <a:ext cx="47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67"/>
            <p:cNvCxnSpPr>
              <a:cxnSpLocks noChangeShapeType="1"/>
              <a:stCxn id="233" idx="6"/>
              <a:endCxn id="246" idx="0"/>
            </p:cNvCxnSpPr>
            <p:nvPr/>
          </p:nvCxnSpPr>
          <p:spPr bwMode="auto">
            <a:xfrm>
              <a:off x="1643" y="2293"/>
              <a:ext cx="96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68"/>
            <p:cNvCxnSpPr>
              <a:cxnSpLocks noChangeShapeType="1"/>
              <a:stCxn id="235" idx="1"/>
              <a:endCxn id="248" idx="0"/>
            </p:cNvCxnSpPr>
            <p:nvPr/>
          </p:nvCxnSpPr>
          <p:spPr bwMode="auto">
            <a:xfrm flipH="1">
              <a:off x="2253" y="2285"/>
              <a:ext cx="133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69"/>
            <p:cNvCxnSpPr>
              <a:cxnSpLocks noChangeShapeType="1"/>
              <a:stCxn id="235" idx="3"/>
              <a:endCxn id="249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AutoShape 70"/>
            <p:cNvCxnSpPr>
              <a:cxnSpLocks noChangeShapeType="1"/>
              <a:stCxn id="249" idx="4"/>
              <a:endCxn id="259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4" name="AutoShape 71"/>
            <p:cNvCxnSpPr>
              <a:cxnSpLocks noChangeShapeType="1"/>
              <a:stCxn id="259" idx="2"/>
              <a:endCxn id="255" idx="0"/>
            </p:cNvCxnSpPr>
            <p:nvPr/>
          </p:nvCxnSpPr>
          <p:spPr bwMode="auto">
            <a:xfrm>
              <a:off x="2728" y="3178"/>
              <a:ext cx="3" cy="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5" name="AutoShape 72"/>
            <p:cNvCxnSpPr>
              <a:cxnSpLocks noChangeShapeType="1"/>
              <a:stCxn id="237" idx="1"/>
              <a:endCxn id="251" idx="0"/>
            </p:cNvCxnSpPr>
            <p:nvPr/>
          </p:nvCxnSpPr>
          <p:spPr bwMode="auto">
            <a:xfrm flipH="1">
              <a:off x="3173" y="2285"/>
              <a:ext cx="77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6" name="AutoShape 73"/>
            <p:cNvCxnSpPr>
              <a:cxnSpLocks noChangeShapeType="1"/>
              <a:stCxn id="237" idx="3"/>
              <a:endCxn id="253" idx="0"/>
            </p:cNvCxnSpPr>
            <p:nvPr/>
          </p:nvCxnSpPr>
          <p:spPr bwMode="auto">
            <a:xfrm>
              <a:off x="3461" y="2285"/>
              <a:ext cx="92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74"/>
            <p:cNvCxnSpPr>
              <a:cxnSpLocks noChangeShapeType="1"/>
              <a:stCxn id="239" idx="2"/>
              <a:endCxn id="254" idx="0"/>
            </p:cNvCxnSpPr>
            <p:nvPr/>
          </p:nvCxnSpPr>
          <p:spPr bwMode="auto">
            <a:xfrm>
              <a:off x="3976" y="2410"/>
              <a:ext cx="4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8" name="AutoShape 75"/>
          <p:cNvCxnSpPr>
            <a:cxnSpLocks noChangeShapeType="1"/>
            <a:stCxn id="220" idx="3"/>
            <a:endCxn id="222" idx="1"/>
          </p:cNvCxnSpPr>
          <p:nvPr/>
        </p:nvCxnSpPr>
        <p:spPr bwMode="auto">
          <a:xfrm flipH="1">
            <a:off x="1410433" y="1889126"/>
            <a:ext cx="1927225" cy="746125"/>
          </a:xfrm>
          <a:prstGeom prst="curvedConnector5">
            <a:avLst>
              <a:gd name="adj1" fmla="val -11862"/>
              <a:gd name="adj2" fmla="val 50000"/>
              <a:gd name="adj3" fmla="val 111862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AutoShape 76"/>
          <p:cNvCxnSpPr>
            <a:cxnSpLocks noChangeShapeType="1"/>
            <a:stCxn id="222" idx="3"/>
            <a:endCxn id="223" idx="2"/>
          </p:cNvCxnSpPr>
          <p:nvPr/>
        </p:nvCxnSpPr>
        <p:spPr bwMode="auto">
          <a:xfrm flipV="1">
            <a:off x="1745396" y="2607470"/>
            <a:ext cx="2936875" cy="27781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0" name="AutoShape 77"/>
          <p:cNvCxnSpPr>
            <a:cxnSpLocks noChangeShapeType="1"/>
            <a:stCxn id="223" idx="6"/>
            <a:endCxn id="225" idx="1"/>
          </p:cNvCxnSpPr>
          <p:nvPr/>
        </p:nvCxnSpPr>
        <p:spPr bwMode="auto">
          <a:xfrm flipH="1">
            <a:off x="570646" y="2607470"/>
            <a:ext cx="4457700" cy="653256"/>
          </a:xfrm>
          <a:prstGeom prst="curvedConnector5">
            <a:avLst>
              <a:gd name="adj1" fmla="val -5128"/>
              <a:gd name="adj2" fmla="val 43378"/>
              <a:gd name="adj3" fmla="val 105128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1" name="AutoShape 78"/>
          <p:cNvCxnSpPr>
            <a:cxnSpLocks noChangeShapeType="1"/>
            <a:stCxn id="225" idx="3"/>
            <a:endCxn id="226" idx="2"/>
          </p:cNvCxnSpPr>
          <p:nvPr/>
        </p:nvCxnSpPr>
        <p:spPr bwMode="auto">
          <a:xfrm>
            <a:off x="905609" y="3260726"/>
            <a:ext cx="1219199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AutoShape 79"/>
          <p:cNvCxnSpPr>
            <a:cxnSpLocks noChangeShapeType="1"/>
            <a:stCxn id="226" idx="6"/>
            <a:endCxn id="228" idx="1"/>
          </p:cNvCxnSpPr>
          <p:nvPr/>
        </p:nvCxnSpPr>
        <p:spPr bwMode="auto">
          <a:xfrm flipV="1">
            <a:off x="2470883" y="3260726"/>
            <a:ext cx="1195388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AutoShape 80"/>
          <p:cNvCxnSpPr>
            <a:cxnSpLocks noChangeShapeType="1"/>
            <a:stCxn id="228" idx="3"/>
            <a:endCxn id="229" idx="2"/>
          </p:cNvCxnSpPr>
          <p:nvPr/>
        </p:nvCxnSpPr>
        <p:spPr bwMode="auto">
          <a:xfrm>
            <a:off x="4001234" y="3260726"/>
            <a:ext cx="1560512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AutoShape 81"/>
          <p:cNvCxnSpPr>
            <a:cxnSpLocks noChangeShapeType="1"/>
            <a:stCxn id="229" idx="6"/>
            <a:endCxn id="231" idx="1"/>
          </p:cNvCxnSpPr>
          <p:nvPr/>
        </p:nvCxnSpPr>
        <p:spPr bwMode="auto">
          <a:xfrm flipH="1">
            <a:off x="191233" y="3282951"/>
            <a:ext cx="5718176" cy="663575"/>
          </a:xfrm>
          <a:prstGeom prst="curvedConnector5">
            <a:avLst>
              <a:gd name="adj1" fmla="val -3998"/>
              <a:gd name="adj2" fmla="val 43541"/>
              <a:gd name="adj3" fmla="val 103998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5" name="AutoShape 82"/>
          <p:cNvCxnSpPr>
            <a:cxnSpLocks noChangeShapeType="1"/>
            <a:stCxn id="231" idx="3"/>
            <a:endCxn id="232" idx="2"/>
          </p:cNvCxnSpPr>
          <p:nvPr/>
        </p:nvCxnSpPr>
        <p:spPr bwMode="auto">
          <a:xfrm>
            <a:off x="526196" y="3946526"/>
            <a:ext cx="493712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AutoShape 83"/>
          <p:cNvCxnSpPr>
            <a:cxnSpLocks noChangeShapeType="1"/>
            <a:stCxn id="232" idx="6"/>
            <a:endCxn id="233" idx="2"/>
          </p:cNvCxnSpPr>
          <p:nvPr/>
        </p:nvCxnSpPr>
        <p:spPr bwMode="auto">
          <a:xfrm>
            <a:off x="1367571" y="3959226"/>
            <a:ext cx="755650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AutoShape 84"/>
          <p:cNvCxnSpPr>
            <a:cxnSpLocks noChangeShapeType="1"/>
            <a:stCxn id="233" idx="6"/>
            <a:endCxn id="235" idx="1"/>
          </p:cNvCxnSpPr>
          <p:nvPr/>
        </p:nvCxnSpPr>
        <p:spPr bwMode="auto">
          <a:xfrm flipV="1">
            <a:off x="2470884" y="3946526"/>
            <a:ext cx="1193799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AutoShape 85"/>
          <p:cNvCxnSpPr>
            <a:cxnSpLocks noChangeShapeType="1"/>
            <a:stCxn id="235" idx="3"/>
            <a:endCxn id="237" idx="1"/>
          </p:cNvCxnSpPr>
          <p:nvPr/>
        </p:nvCxnSpPr>
        <p:spPr bwMode="auto">
          <a:xfrm>
            <a:off x="3999646" y="3946526"/>
            <a:ext cx="103663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AutoShape 86"/>
          <p:cNvCxnSpPr>
            <a:cxnSpLocks noChangeShapeType="1"/>
            <a:stCxn id="237" idx="3"/>
            <a:endCxn id="239" idx="1"/>
          </p:cNvCxnSpPr>
          <p:nvPr/>
        </p:nvCxnSpPr>
        <p:spPr bwMode="auto">
          <a:xfrm>
            <a:off x="5371246" y="3946526"/>
            <a:ext cx="66198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0" name="Rectangle 299"/>
          <p:cNvSpPr/>
          <p:nvPr/>
        </p:nvSpPr>
        <p:spPr>
          <a:xfrm>
            <a:off x="7394941" y="520074"/>
            <a:ext cx="24478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Move downwards, level by level, until goal is reached.</a:t>
            </a:r>
            <a:endParaRPr lang="en-US" altLang="en-US" sz="2000" b="1" dirty="0"/>
          </a:p>
        </p:txBody>
      </p:sp>
      <p:sp>
        <p:nvSpPr>
          <p:cNvPr id="301" name="TextBox 300"/>
          <p:cNvSpPr txBox="1"/>
          <p:nvPr/>
        </p:nvSpPr>
        <p:spPr>
          <a:xfrm>
            <a:off x="6674583" y="1387645"/>
            <a:ext cx="5641488" cy="5940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(SA,SD)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(SD,SAB,SAD)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(SAB,SAD,SDA,SDE)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(SAD,SDA,SDE,SABC,SABE)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(SDA,SDE,SABC,SABE,SADE)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(SDE,SABC,SABE,SADE,SDAB)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(SABC,SABE,SADE,SDAB,SDEB,SDEF)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(SABE,SADE,SDAB,SDEB,SDEF)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(SADE,SDAB,SDEB,SDEF,SABED,SABEF)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(SDAB,SDEB,SDEF,SABED,SABEF,SADEB,SADEF)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(SDEB,SDEF,SABED,SABEF,SADEB,SADEF,SDABC,SDABE)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(SDEF,SABED,SABEF,SADEB,SADEF,SADABC,SDABE,SDEBA,SDEBC)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(SABED,SABEF,SADEB,SADEF,SADABC,SDABE,SDEBA,SDEBC,SDEFG)</a:t>
            </a:r>
            <a:endParaRPr lang="en-US" sz="2000" dirty="0"/>
          </a:p>
          <a:p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4" name="Group 98"/>
          <p:cNvGrpSpPr/>
          <p:nvPr/>
        </p:nvGrpSpPr>
        <p:grpSpPr bwMode="auto">
          <a:xfrm>
            <a:off x="325767" y="1690688"/>
            <a:ext cx="6553200" cy="4114800"/>
            <a:chOff x="96" y="864"/>
            <a:chExt cx="4128" cy="259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66" y="1316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437" y="1761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98" y="21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3447" y="257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1635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 Box 46"/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F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cxnSp>
          <p:nvCxnSpPr>
            <p:cNvPr id="47" name="AutoShape 47"/>
            <p:cNvCxnSpPr>
              <a:cxnSpLocks noChangeShapeType="1"/>
              <a:stCxn id="7" idx="1"/>
            </p:cNvCxnSpPr>
            <p:nvPr/>
          </p:nvCxnSpPr>
          <p:spPr bwMode="auto">
            <a:xfrm flipH="1">
              <a:off x="1069" y="989"/>
              <a:ext cx="907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8"/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9"/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535" y="1441"/>
              <a:ext cx="431" cy="3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50"/>
            <p:cNvCxnSpPr>
              <a:cxnSpLocks noChangeShapeType="1"/>
            </p:cNvCxnSpPr>
            <p:nvPr/>
          </p:nvCxnSpPr>
          <p:spPr bwMode="auto">
            <a:xfrm flipH="1">
              <a:off x="288" y="1875"/>
              <a:ext cx="149" cy="4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51"/>
            <p:cNvCxnSpPr>
              <a:cxnSpLocks noChangeShapeType="1"/>
              <a:stCxn id="12" idx="3"/>
              <a:endCxn id="19" idx="0"/>
            </p:cNvCxnSpPr>
            <p:nvPr/>
          </p:nvCxnSpPr>
          <p:spPr bwMode="auto">
            <a:xfrm>
              <a:off x="648" y="1886"/>
              <a:ext cx="181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52"/>
            <p:cNvCxnSpPr>
              <a:cxnSpLocks noChangeShapeType="1"/>
              <a:stCxn id="9" idx="3"/>
              <a:endCxn id="13" idx="0"/>
            </p:cNvCxnSpPr>
            <p:nvPr/>
          </p:nvCxnSpPr>
          <p:spPr bwMode="auto">
            <a:xfrm>
              <a:off x="1177" y="1441"/>
              <a:ext cx="348" cy="35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53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526" y="1442"/>
              <a:ext cx="501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54"/>
            <p:cNvCxnSpPr>
              <a:cxnSpLocks noChangeShapeType="1"/>
              <a:stCxn id="10" idx="6"/>
              <a:endCxn id="16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5"/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/>
            <p:cNvCxnSpPr>
              <a:cxnSpLocks noChangeShapeType="1"/>
            </p:cNvCxnSpPr>
            <p:nvPr/>
          </p:nvCxnSpPr>
          <p:spPr bwMode="auto">
            <a:xfrm>
              <a:off x="2482" y="1956"/>
              <a:ext cx="0" cy="2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/>
            <p:cNvCxnSpPr>
              <a:cxnSpLocks noChangeShapeType="1"/>
              <a:stCxn id="16" idx="2"/>
            </p:cNvCxnSpPr>
            <p:nvPr/>
          </p:nvCxnSpPr>
          <p:spPr bwMode="auto">
            <a:xfrm flipH="1">
              <a:off x="3358" y="1867"/>
              <a:ext cx="223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8"/>
            <p:cNvCxnSpPr>
              <a:cxnSpLocks noChangeShapeType="1"/>
              <a:stCxn id="16" idx="6"/>
            </p:cNvCxnSpPr>
            <p:nvPr/>
          </p:nvCxnSpPr>
          <p:spPr bwMode="auto">
            <a:xfrm>
              <a:off x="3800" y="1867"/>
              <a:ext cx="124" cy="3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59"/>
            <p:cNvCxnSpPr>
              <a:cxnSpLocks noChangeShapeType="1"/>
              <a:stCxn id="19" idx="2"/>
              <a:endCxn id="27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0"/>
            <p:cNvCxnSpPr>
              <a:cxnSpLocks noChangeShapeType="1"/>
            </p:cNvCxnSpPr>
            <p:nvPr/>
          </p:nvCxnSpPr>
          <p:spPr bwMode="auto">
            <a:xfrm>
              <a:off x="919" y="2350"/>
              <a:ext cx="92" cy="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1"/>
            <p:cNvCxnSpPr>
              <a:cxnSpLocks noChangeShapeType="1"/>
              <a:endCxn id="44" idx="0"/>
            </p:cNvCxnSpPr>
            <p:nvPr/>
          </p:nvCxnSpPr>
          <p:spPr bwMode="auto">
            <a:xfrm>
              <a:off x="995" y="2743"/>
              <a:ext cx="7" cy="2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Oval 62"/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63"/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602020203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6020202030204" pitchFamily="34" charset="0"/>
              </a:endParaRPr>
            </a:p>
          </p:txBody>
        </p:sp>
        <p:cxnSp>
          <p:nvCxnSpPr>
            <p:cNvPr id="64" name="AutoShape 64"/>
            <p:cNvCxnSpPr>
              <a:cxnSpLocks noChangeShapeType="1"/>
            </p:cNvCxnSpPr>
            <p:nvPr/>
          </p:nvCxnSpPr>
          <p:spPr bwMode="auto">
            <a:xfrm flipH="1">
              <a:off x="1340" y="2772"/>
              <a:ext cx="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5"/>
            <p:cNvCxnSpPr>
              <a:cxnSpLocks noChangeShapeType="1"/>
            </p:cNvCxnSpPr>
            <p:nvPr/>
          </p:nvCxnSpPr>
          <p:spPr bwMode="auto">
            <a:xfrm>
              <a:off x="1729" y="2758"/>
              <a:ext cx="5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66"/>
            <p:cNvCxnSpPr>
              <a:cxnSpLocks noChangeShapeType="1"/>
              <a:stCxn id="20" idx="2"/>
            </p:cNvCxnSpPr>
            <p:nvPr/>
          </p:nvCxnSpPr>
          <p:spPr bwMode="auto">
            <a:xfrm flipH="1">
              <a:off x="1364" y="2293"/>
              <a:ext cx="51" cy="3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7"/>
            <p:cNvCxnSpPr>
              <a:cxnSpLocks noChangeShapeType="1"/>
              <a:stCxn id="20" idx="6"/>
            </p:cNvCxnSpPr>
            <p:nvPr/>
          </p:nvCxnSpPr>
          <p:spPr bwMode="auto">
            <a:xfrm>
              <a:off x="1634" y="2293"/>
              <a:ext cx="72" cy="3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8"/>
            <p:cNvCxnSpPr>
              <a:cxnSpLocks noChangeShapeType="1"/>
              <a:stCxn id="22" idx="1"/>
            </p:cNvCxnSpPr>
            <p:nvPr/>
          </p:nvCxnSpPr>
          <p:spPr bwMode="auto">
            <a:xfrm flipH="1">
              <a:off x="2260" y="2285"/>
              <a:ext cx="12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9"/>
            <p:cNvCxnSpPr>
              <a:cxnSpLocks noChangeShapeType="1"/>
              <a:stCxn id="22" idx="3"/>
              <a:endCxn id="36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70"/>
            <p:cNvCxnSpPr>
              <a:cxnSpLocks noChangeShapeType="1"/>
              <a:stCxn id="36" idx="4"/>
              <a:endCxn id="46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71"/>
            <p:cNvCxnSpPr>
              <a:cxnSpLocks noChangeShapeType="1"/>
            </p:cNvCxnSpPr>
            <p:nvPr/>
          </p:nvCxnSpPr>
          <p:spPr bwMode="auto">
            <a:xfrm>
              <a:off x="2728" y="3156"/>
              <a:ext cx="3" cy="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72"/>
            <p:cNvCxnSpPr>
              <a:cxnSpLocks noChangeShapeType="1"/>
              <a:stCxn id="24" idx="1"/>
            </p:cNvCxnSpPr>
            <p:nvPr/>
          </p:nvCxnSpPr>
          <p:spPr bwMode="auto">
            <a:xfrm flipH="1">
              <a:off x="3171" y="2285"/>
              <a:ext cx="79" cy="4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73"/>
            <p:cNvCxnSpPr>
              <a:cxnSpLocks noChangeShapeType="1"/>
              <a:stCxn id="24" idx="3"/>
            </p:cNvCxnSpPr>
            <p:nvPr/>
          </p:nvCxnSpPr>
          <p:spPr bwMode="auto">
            <a:xfrm>
              <a:off x="3461" y="2285"/>
              <a:ext cx="74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74"/>
            <p:cNvCxnSpPr>
              <a:cxnSpLocks noChangeShapeType="1"/>
              <a:endCxn id="41" idx="0"/>
            </p:cNvCxnSpPr>
            <p:nvPr/>
          </p:nvCxnSpPr>
          <p:spPr bwMode="auto">
            <a:xfrm flipH="1">
              <a:off x="3980" y="2331"/>
              <a:ext cx="0" cy="2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5" name="AutoShape 25"/>
          <p:cNvCxnSpPr>
            <a:cxnSpLocks noChangeShapeType="1"/>
          </p:cNvCxnSpPr>
          <p:nvPr/>
        </p:nvCxnSpPr>
        <p:spPr bwMode="auto">
          <a:xfrm rot="10800000" flipV="1">
            <a:off x="1664030" y="1852819"/>
            <a:ext cx="1612900" cy="565150"/>
          </a:xfrm>
          <a:prstGeom prst="curvedConnector3">
            <a:avLst>
              <a:gd name="adj1" fmla="val 110134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AutoShape 35"/>
          <p:cNvCxnSpPr>
            <a:cxnSpLocks noChangeShapeType="1"/>
          </p:cNvCxnSpPr>
          <p:nvPr/>
        </p:nvCxnSpPr>
        <p:spPr bwMode="auto">
          <a:xfrm flipH="1">
            <a:off x="1258423" y="2647134"/>
            <a:ext cx="839788" cy="625475"/>
          </a:xfrm>
          <a:prstGeom prst="curvedConnector3">
            <a:avLst>
              <a:gd name="adj1" fmla="val -27222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AutoShape 27"/>
          <p:cNvCxnSpPr>
            <a:cxnSpLocks noChangeShapeType="1"/>
          </p:cNvCxnSpPr>
          <p:nvPr/>
        </p:nvCxnSpPr>
        <p:spPr bwMode="auto">
          <a:xfrm rot="10800000" flipV="1">
            <a:off x="424320" y="3260725"/>
            <a:ext cx="379413" cy="685800"/>
          </a:xfrm>
          <a:prstGeom prst="curvedConnector3">
            <a:avLst>
              <a:gd name="adj1" fmla="val 160250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AutoShape 28"/>
          <p:cNvCxnSpPr>
            <a:cxnSpLocks noChangeShapeType="1"/>
          </p:cNvCxnSpPr>
          <p:nvPr/>
        </p:nvCxnSpPr>
        <p:spPr bwMode="auto">
          <a:xfrm flipV="1">
            <a:off x="877013" y="3504407"/>
            <a:ext cx="212725" cy="487362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/>
          <p:cNvCxnSpPr>
            <a:cxnSpLocks noChangeShapeType="1"/>
          </p:cNvCxnSpPr>
          <p:nvPr/>
        </p:nvCxnSpPr>
        <p:spPr bwMode="auto">
          <a:xfrm>
            <a:off x="1421142" y="3357564"/>
            <a:ext cx="288925" cy="571500"/>
          </a:xfrm>
          <a:prstGeom prst="curvedConnector2">
            <a:avLst/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30"/>
          <p:cNvCxnSpPr>
            <a:cxnSpLocks noChangeShapeType="1"/>
          </p:cNvCxnSpPr>
          <p:nvPr/>
        </p:nvCxnSpPr>
        <p:spPr bwMode="auto">
          <a:xfrm rot="16200000" flipH="1" flipV="1">
            <a:off x="915113" y="3994152"/>
            <a:ext cx="639762" cy="376237"/>
          </a:xfrm>
          <a:prstGeom prst="curvedConnector3">
            <a:avLst>
              <a:gd name="adj1" fmla="val -38708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1"/>
          <p:cNvCxnSpPr>
            <a:cxnSpLocks noChangeShapeType="1"/>
          </p:cNvCxnSpPr>
          <p:nvPr/>
        </p:nvCxnSpPr>
        <p:spPr bwMode="auto">
          <a:xfrm flipV="1">
            <a:off x="1325585" y="4067176"/>
            <a:ext cx="190500" cy="512763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AutoShape 33"/>
          <p:cNvCxnSpPr>
            <a:cxnSpLocks noChangeShapeType="1"/>
          </p:cNvCxnSpPr>
          <p:nvPr/>
        </p:nvCxnSpPr>
        <p:spPr bwMode="auto">
          <a:xfrm>
            <a:off x="1732778" y="3895242"/>
            <a:ext cx="247650" cy="657225"/>
          </a:xfrm>
          <a:prstGeom prst="curvedConnector3">
            <a:avLst>
              <a:gd name="adj1" fmla="val 192306"/>
            </a:avLst>
          </a:prstGeom>
          <a:noFill/>
          <a:ln w="28575">
            <a:solidFill>
              <a:srgbClr val="CC0000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8034521" y="544868"/>
            <a:ext cx="33811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1. Select a child     </a:t>
            </a:r>
            <a:endParaRPr lang="en-US" altLang="en-US" sz="2000" b="1" dirty="0"/>
          </a:p>
          <a:p>
            <a:r>
              <a:rPr lang="en-US" altLang="en-US" sz="2000" b="1" dirty="0"/>
              <a:t>     </a:t>
            </a:r>
            <a:r>
              <a:rPr lang="en-US" altLang="en-US" dirty="0"/>
              <a:t>convention: left-to-right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sz="2000" b="1" dirty="0"/>
              <a:t>2. Repeatedly go to next child, as long as possible.</a:t>
            </a:r>
            <a:endParaRPr lang="en-US" altLang="en-US" sz="2000" b="1" dirty="0"/>
          </a:p>
          <a:p>
            <a:endParaRPr lang="en-US" altLang="en-US" dirty="0"/>
          </a:p>
          <a:p>
            <a:r>
              <a:rPr lang="en-US" altLang="en-US" sz="2000" b="1" dirty="0"/>
              <a:t>3. Return to left-over alternatives (higher-up) only when needed.</a:t>
            </a:r>
            <a:endParaRPr lang="en-US" altLang="en-US" sz="20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8064829" y="3729741"/>
            <a:ext cx="2784658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(SA,SD)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(SAB,SAD,SD)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(SABC,SABE,SAD,SD)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(SABE,SAD,SD)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(SABED,SABEF,SAD,SD)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(SABEF,SAD,SD)</a:t>
            </a:r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/>
              <a:t>(SABEFG,SAD,SD)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2973</Words>
  <Application>WPS 演示</Application>
  <PresentationFormat>Widescreen</PresentationFormat>
  <Paragraphs>426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 Light</vt:lpstr>
      <vt:lpstr>Arial</vt:lpstr>
      <vt:lpstr>Arial Narrow</vt:lpstr>
      <vt:lpstr>微软雅黑</vt:lpstr>
      <vt:lpstr>Arial Unicode MS</vt:lpstr>
      <vt:lpstr>Calibri</vt:lpstr>
      <vt:lpstr>Office 主题​​</vt:lpstr>
      <vt:lpstr>题目 Lesson-02</vt:lpstr>
      <vt:lpstr>Recap</vt:lpstr>
      <vt:lpstr>overview</vt:lpstr>
      <vt:lpstr>Search Methods</vt:lpstr>
      <vt:lpstr>Solving problems by searching</vt:lpstr>
      <vt:lpstr>PowerPoint 演示文稿</vt:lpstr>
      <vt:lpstr>Find a path from S to G</vt:lpstr>
      <vt:lpstr>Breadth-first search</vt:lpstr>
      <vt:lpstr>Depth-first search</vt:lpstr>
      <vt:lpstr>Test your understanding</vt:lpstr>
      <vt:lpstr>Comparisons</vt:lpstr>
      <vt:lpstr>Optimal search  </vt:lpstr>
      <vt:lpstr>A* search </vt:lpstr>
      <vt:lpstr>Let’s coding</vt:lpstr>
      <vt:lpstr>Machine Learning</vt:lpstr>
      <vt:lpstr>AI Domain</vt:lpstr>
      <vt:lpstr>What is machine learning ? </vt:lpstr>
      <vt:lpstr>Two types of ML problems</vt:lpstr>
      <vt:lpstr>Linear regression from 0 to 1. </vt:lpstr>
      <vt:lpstr>Why gradient descent ? </vt:lpstr>
      <vt:lpstr>Test your understanding</vt:lpstr>
      <vt:lpstr>Let’s coding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胖虎艾春辉</cp:lastModifiedBy>
  <cp:revision>35</cp:revision>
  <dcterms:created xsi:type="dcterms:W3CDTF">2019-08-30T07:45:00Z</dcterms:created>
  <dcterms:modified xsi:type="dcterms:W3CDTF">2019-10-23T10:38:49Z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